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League Spartan" charset="1" panose="00000800000000000000"/>
      <p:regular r:id="rId16"/>
    </p:embeddedFont>
    <p:embeddedFont>
      <p:font typeface="Roboto" charset="1" panose="02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slide1.xml><?xml version="1.0" encoding="utf-8"?>
<p:sld xmlns:p="http://schemas.openxmlformats.org/presentationml/2006/main" xmlns:a="http://schemas.openxmlformats.org/drawingml/2006/main">
  <p:cSld>
    <p:bg>
      <p:bgPr>
        <a:solidFill>
          <a:srgbClr val="2F5938"/>
        </a:solidFill>
      </p:bgPr>
    </p:bg>
    <p:spTree>
      <p:nvGrpSpPr>
        <p:cNvPr id="1" name=""/>
        <p:cNvGrpSpPr/>
        <p:nvPr/>
      </p:nvGrpSpPr>
      <p:grpSpPr>
        <a:xfrm>
          <a:off x="0" y="0"/>
          <a:ext cx="0" cy="0"/>
          <a:chOff x="0" y="0"/>
          <a:chExt cx="0" cy="0"/>
        </a:xfrm>
      </p:grpSpPr>
      <p:grpSp>
        <p:nvGrpSpPr>
          <p:cNvPr name="Group 2" id="2"/>
          <p:cNvGrpSpPr/>
          <p:nvPr/>
        </p:nvGrpSpPr>
        <p:grpSpPr>
          <a:xfrm rot="0">
            <a:off x="1028700" y="1598614"/>
            <a:ext cx="14744681" cy="7089771"/>
            <a:chOff x="0" y="0"/>
            <a:chExt cx="19659574" cy="9453028"/>
          </a:xfrm>
        </p:grpSpPr>
        <p:sp>
          <p:nvSpPr>
            <p:cNvPr name="TextBox 3" id="3"/>
            <p:cNvSpPr txBox="true"/>
            <p:nvPr/>
          </p:nvSpPr>
          <p:spPr>
            <a:xfrm rot="0">
              <a:off x="0" y="-180975"/>
              <a:ext cx="19659574" cy="4236508"/>
            </a:xfrm>
            <a:prstGeom prst="rect">
              <a:avLst/>
            </a:prstGeom>
          </p:spPr>
          <p:txBody>
            <a:bodyPr anchor="t" rtlCol="false" tIns="0" lIns="0" bIns="0" rIns="0">
              <a:spAutoFit/>
            </a:bodyPr>
            <a:lstStyle/>
            <a:p>
              <a:pPr algn="l">
                <a:lnSpc>
                  <a:spcPts val="26000"/>
                </a:lnSpc>
              </a:pPr>
              <a:r>
                <a:rPr lang="en-US" sz="20000" spc="-200" b="true">
                  <a:solidFill>
                    <a:srgbClr val="FFFFFF"/>
                  </a:solidFill>
                  <a:latin typeface="League Spartan"/>
                  <a:ea typeface="League Spartan"/>
                  <a:cs typeface="League Spartan"/>
                  <a:sym typeface="League Spartan"/>
                </a:rPr>
                <a:t>Hubspot</a:t>
              </a:r>
            </a:p>
          </p:txBody>
        </p:sp>
        <p:sp>
          <p:nvSpPr>
            <p:cNvPr name="TextBox 4" id="4"/>
            <p:cNvSpPr txBox="true"/>
            <p:nvPr/>
          </p:nvSpPr>
          <p:spPr>
            <a:xfrm rot="0">
              <a:off x="0" y="6696954"/>
              <a:ext cx="19659574" cy="2756074"/>
            </a:xfrm>
            <a:prstGeom prst="rect">
              <a:avLst/>
            </a:prstGeom>
          </p:spPr>
          <p:txBody>
            <a:bodyPr anchor="t" rtlCol="false" tIns="0" lIns="0" bIns="0" rIns="0">
              <a:spAutoFit/>
            </a:bodyPr>
            <a:lstStyle/>
            <a:p>
              <a:pPr algn="l" marL="0" indent="0" lvl="0">
                <a:lnSpc>
                  <a:spcPts val="8464"/>
                </a:lnSpc>
              </a:pPr>
              <a:r>
                <a:rPr lang="en-US" sz="5961">
                  <a:solidFill>
                    <a:srgbClr val="FFFFFF"/>
                  </a:solidFill>
                  <a:latin typeface="Roboto"/>
                  <a:ea typeface="Roboto"/>
                  <a:cs typeface="Roboto"/>
                  <a:sym typeface="Roboto"/>
                </a:rPr>
                <a:t>Increase sales efficiency with small budget and limited resources</a:t>
              </a:r>
            </a:p>
          </p:txBody>
        </p:sp>
        <p:sp>
          <p:nvSpPr>
            <p:cNvPr name="AutoShape 5" id="5"/>
            <p:cNvSpPr/>
            <p:nvPr/>
          </p:nvSpPr>
          <p:spPr>
            <a:xfrm rot="0">
              <a:off x="0" y="4876305"/>
              <a:ext cx="2406714" cy="410884"/>
            </a:xfrm>
            <a:prstGeom prst="rect">
              <a:avLst/>
            </a:prstGeom>
            <a:solidFill>
              <a:srgbClr val="DCD1CD"/>
            </a:solid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F5938"/>
        </a:solidFill>
      </p:bgPr>
    </p:bg>
    <p:spTree>
      <p:nvGrpSpPr>
        <p:cNvPr id="1" name=""/>
        <p:cNvGrpSpPr/>
        <p:nvPr/>
      </p:nvGrpSpPr>
      <p:grpSpPr>
        <a:xfrm>
          <a:off x="0" y="0"/>
          <a:ext cx="0" cy="0"/>
          <a:chOff x="0" y="0"/>
          <a:chExt cx="0" cy="0"/>
        </a:xfrm>
      </p:grpSpPr>
      <p:sp>
        <p:nvSpPr>
          <p:cNvPr name="TextBox 2" id="2"/>
          <p:cNvSpPr txBox="true"/>
          <p:nvPr/>
        </p:nvSpPr>
        <p:spPr>
          <a:xfrm rot="0">
            <a:off x="1028700" y="486252"/>
            <a:ext cx="15387052" cy="2066481"/>
          </a:xfrm>
          <a:prstGeom prst="rect">
            <a:avLst/>
          </a:prstGeom>
        </p:spPr>
        <p:txBody>
          <a:bodyPr anchor="t" rtlCol="false" tIns="0" lIns="0" bIns="0" rIns="0">
            <a:spAutoFit/>
          </a:bodyPr>
          <a:lstStyle/>
          <a:p>
            <a:pPr algn="l">
              <a:lnSpc>
                <a:spcPts val="16620"/>
              </a:lnSpc>
            </a:pPr>
            <a:r>
              <a:rPr lang="en-US" sz="12784" spc="-127" b="true">
                <a:solidFill>
                  <a:srgbClr val="FFFFFF"/>
                </a:solidFill>
                <a:latin typeface="League Spartan"/>
                <a:ea typeface="League Spartan"/>
                <a:cs typeface="League Spartan"/>
                <a:sym typeface="League Spartan"/>
              </a:rPr>
              <a:t>Problem</a:t>
            </a:r>
          </a:p>
        </p:txBody>
      </p:sp>
      <p:sp>
        <p:nvSpPr>
          <p:cNvPr name="TextBox 3" id="3"/>
          <p:cNvSpPr txBox="true"/>
          <p:nvPr/>
        </p:nvSpPr>
        <p:spPr>
          <a:xfrm rot="0">
            <a:off x="1028700" y="3911379"/>
            <a:ext cx="15387052" cy="2186975"/>
          </a:xfrm>
          <a:prstGeom prst="rect">
            <a:avLst/>
          </a:prstGeom>
        </p:spPr>
        <p:txBody>
          <a:bodyPr anchor="t" rtlCol="false" tIns="0" lIns="0" bIns="0" rIns="0">
            <a:spAutoFit/>
          </a:bodyPr>
          <a:lstStyle/>
          <a:p>
            <a:pPr algn="l">
              <a:lnSpc>
                <a:spcPts val="5830"/>
              </a:lnSpc>
            </a:pPr>
            <a:r>
              <a:rPr lang="en-US" sz="4106">
                <a:solidFill>
                  <a:srgbClr val="FFFFFF"/>
                </a:solidFill>
                <a:latin typeface="Roboto"/>
                <a:ea typeface="Roboto"/>
                <a:cs typeface="Roboto"/>
                <a:sym typeface="Roboto"/>
              </a:rPr>
              <a:t>Human Resources Startup is facing  challenges with scaling their business.</a:t>
            </a:r>
          </a:p>
          <a:p>
            <a:pPr algn="l">
              <a:lnSpc>
                <a:spcPts val="5830"/>
              </a:lnSpc>
            </a:pPr>
          </a:p>
        </p:txBody>
      </p:sp>
      <p:sp>
        <p:nvSpPr>
          <p:cNvPr name="AutoShape 4" id="4"/>
          <p:cNvSpPr/>
          <p:nvPr/>
        </p:nvSpPr>
        <p:spPr>
          <a:xfrm rot="0">
            <a:off x="1028700" y="2716051"/>
            <a:ext cx="1883674" cy="202099"/>
          </a:xfrm>
          <a:prstGeom prst="rect">
            <a:avLst/>
          </a:prstGeom>
          <a:solidFill>
            <a:srgbClr val="DCD1CD"/>
          </a:solidFill>
        </p:spPr>
      </p:sp>
      <p:sp>
        <p:nvSpPr>
          <p:cNvPr name="Freeform 5" id="5"/>
          <p:cNvSpPr/>
          <p:nvPr/>
        </p:nvSpPr>
        <p:spPr>
          <a:xfrm flipH="false" flipV="false" rot="0">
            <a:off x="2250497" y="6078494"/>
            <a:ext cx="541058" cy="624598"/>
          </a:xfrm>
          <a:custGeom>
            <a:avLst/>
            <a:gdLst/>
            <a:ahLst/>
            <a:cxnLst/>
            <a:rect r="r" b="b" t="t" l="l"/>
            <a:pathLst>
              <a:path h="624598" w="541058">
                <a:moveTo>
                  <a:pt x="0" y="0"/>
                </a:moveTo>
                <a:lnTo>
                  <a:pt x="541058" y="0"/>
                </a:lnTo>
                <a:lnTo>
                  <a:pt x="541058" y="624598"/>
                </a:lnTo>
                <a:lnTo>
                  <a:pt x="0" y="624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2912374" y="5824728"/>
            <a:ext cx="15387052" cy="3433572"/>
          </a:xfrm>
          <a:prstGeom prst="rect">
            <a:avLst/>
          </a:prstGeom>
        </p:spPr>
        <p:txBody>
          <a:bodyPr anchor="t" rtlCol="false" tIns="0" lIns="0" bIns="0" rIns="0">
            <a:spAutoFit/>
          </a:bodyPr>
          <a:lstStyle/>
          <a:p>
            <a:pPr algn="l">
              <a:lnSpc>
                <a:spcPts val="5544"/>
              </a:lnSpc>
            </a:pPr>
            <a:r>
              <a:rPr lang="en-US" sz="3150">
                <a:solidFill>
                  <a:srgbClr val="FFFFFF"/>
                </a:solidFill>
                <a:latin typeface="Roboto"/>
                <a:ea typeface="Roboto"/>
                <a:cs typeface="Roboto"/>
                <a:sym typeface="Roboto"/>
              </a:rPr>
              <a:t>Unique product, great sales hires</a:t>
            </a:r>
          </a:p>
          <a:p>
            <a:pPr algn="l">
              <a:lnSpc>
                <a:spcPts val="5544"/>
              </a:lnSpc>
            </a:pPr>
            <a:r>
              <a:rPr lang="en-US" sz="3150">
                <a:solidFill>
                  <a:srgbClr val="FFFFFF"/>
                </a:solidFill>
                <a:latin typeface="Roboto"/>
                <a:ea typeface="Roboto"/>
                <a:cs typeface="Roboto"/>
                <a:sym typeface="Roboto"/>
              </a:rPr>
              <a:t>Limited marketing budget and limited resources</a:t>
            </a:r>
          </a:p>
          <a:p>
            <a:pPr algn="l">
              <a:lnSpc>
                <a:spcPts val="5544"/>
              </a:lnSpc>
            </a:pPr>
            <a:r>
              <a:rPr lang="en-US" sz="3150">
                <a:solidFill>
                  <a:srgbClr val="FFFFFF"/>
                </a:solidFill>
                <a:latin typeface="Roboto"/>
                <a:ea typeface="Roboto"/>
                <a:cs typeface="Roboto"/>
                <a:sym typeface="Roboto"/>
              </a:rPr>
              <a:t>Limited target group’s size</a:t>
            </a:r>
          </a:p>
          <a:p>
            <a:pPr algn="l">
              <a:lnSpc>
                <a:spcPts val="5544"/>
              </a:lnSpc>
            </a:pPr>
            <a:r>
              <a:rPr lang="en-US" sz="3150">
                <a:solidFill>
                  <a:srgbClr val="FFFFFF"/>
                </a:solidFill>
                <a:latin typeface="Roboto"/>
                <a:ea typeface="Roboto"/>
                <a:cs typeface="Roboto"/>
                <a:sym typeface="Roboto"/>
              </a:rPr>
              <a:t>Lack of processes is overwhelming for sales</a:t>
            </a:r>
          </a:p>
          <a:p>
            <a:pPr algn="l">
              <a:lnSpc>
                <a:spcPts val="5544"/>
              </a:lnSpc>
            </a:pPr>
          </a:p>
        </p:txBody>
      </p:sp>
      <p:sp>
        <p:nvSpPr>
          <p:cNvPr name="Freeform 7" id="7"/>
          <p:cNvSpPr/>
          <p:nvPr/>
        </p:nvSpPr>
        <p:spPr>
          <a:xfrm flipH="false" flipV="false" rot="0">
            <a:off x="2250497" y="6703092"/>
            <a:ext cx="541058" cy="624598"/>
          </a:xfrm>
          <a:custGeom>
            <a:avLst/>
            <a:gdLst/>
            <a:ahLst/>
            <a:cxnLst/>
            <a:rect r="r" b="b" t="t" l="l"/>
            <a:pathLst>
              <a:path h="624598" w="541058">
                <a:moveTo>
                  <a:pt x="0" y="0"/>
                </a:moveTo>
                <a:lnTo>
                  <a:pt x="541058" y="0"/>
                </a:lnTo>
                <a:lnTo>
                  <a:pt x="541058" y="624598"/>
                </a:lnTo>
                <a:lnTo>
                  <a:pt x="0" y="624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2250497" y="7327690"/>
            <a:ext cx="541058" cy="624598"/>
          </a:xfrm>
          <a:custGeom>
            <a:avLst/>
            <a:gdLst/>
            <a:ahLst/>
            <a:cxnLst/>
            <a:rect r="r" b="b" t="t" l="l"/>
            <a:pathLst>
              <a:path h="624598" w="541058">
                <a:moveTo>
                  <a:pt x="0" y="0"/>
                </a:moveTo>
                <a:lnTo>
                  <a:pt x="541058" y="0"/>
                </a:lnTo>
                <a:lnTo>
                  <a:pt x="541058" y="624598"/>
                </a:lnTo>
                <a:lnTo>
                  <a:pt x="0" y="624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2250497" y="7952288"/>
            <a:ext cx="541058" cy="624598"/>
          </a:xfrm>
          <a:custGeom>
            <a:avLst/>
            <a:gdLst/>
            <a:ahLst/>
            <a:cxnLst/>
            <a:rect r="r" b="b" t="t" l="l"/>
            <a:pathLst>
              <a:path h="624598" w="541058">
                <a:moveTo>
                  <a:pt x="0" y="0"/>
                </a:moveTo>
                <a:lnTo>
                  <a:pt x="541058" y="0"/>
                </a:lnTo>
                <a:lnTo>
                  <a:pt x="541058" y="624598"/>
                </a:lnTo>
                <a:lnTo>
                  <a:pt x="0" y="6245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F5938"/>
        </a:solidFill>
      </p:bgPr>
    </p:bg>
    <p:spTree>
      <p:nvGrpSpPr>
        <p:cNvPr id="1" name=""/>
        <p:cNvGrpSpPr/>
        <p:nvPr/>
      </p:nvGrpSpPr>
      <p:grpSpPr>
        <a:xfrm>
          <a:off x="0" y="0"/>
          <a:ext cx="0" cy="0"/>
          <a:chOff x="0" y="0"/>
          <a:chExt cx="0" cy="0"/>
        </a:xfrm>
      </p:grpSpPr>
      <p:sp>
        <p:nvSpPr>
          <p:cNvPr name="TextBox 2" id="2"/>
          <p:cNvSpPr txBox="true"/>
          <p:nvPr/>
        </p:nvSpPr>
        <p:spPr>
          <a:xfrm rot="0">
            <a:off x="1028700" y="484935"/>
            <a:ext cx="14411933" cy="2066788"/>
          </a:xfrm>
          <a:prstGeom prst="rect">
            <a:avLst/>
          </a:prstGeom>
        </p:spPr>
        <p:txBody>
          <a:bodyPr anchor="t" rtlCol="false" tIns="0" lIns="0" bIns="0" rIns="0">
            <a:spAutoFit/>
          </a:bodyPr>
          <a:lstStyle/>
          <a:p>
            <a:pPr algn="l">
              <a:lnSpc>
                <a:spcPts val="16589"/>
              </a:lnSpc>
            </a:pPr>
            <a:r>
              <a:rPr lang="en-US" sz="12760" spc="-127" b="true">
                <a:solidFill>
                  <a:srgbClr val="FFFFFF"/>
                </a:solidFill>
                <a:latin typeface="League Spartan"/>
                <a:ea typeface="League Spartan"/>
                <a:cs typeface="League Spartan"/>
                <a:sym typeface="League Spartan"/>
              </a:rPr>
              <a:t>Focus areas</a:t>
            </a:r>
          </a:p>
        </p:txBody>
      </p:sp>
      <p:sp>
        <p:nvSpPr>
          <p:cNvPr name="AutoShape 3" id="3"/>
          <p:cNvSpPr/>
          <p:nvPr/>
        </p:nvSpPr>
        <p:spPr>
          <a:xfrm rot="0">
            <a:off x="1028700" y="2682581"/>
            <a:ext cx="1764301" cy="195648"/>
          </a:xfrm>
          <a:prstGeom prst="rect">
            <a:avLst/>
          </a:prstGeom>
          <a:solidFill>
            <a:srgbClr val="DCD1CD"/>
          </a:solidFill>
        </p:spPr>
      </p:sp>
      <p:sp>
        <p:nvSpPr>
          <p:cNvPr name="TextBox 4" id="4"/>
          <p:cNvSpPr txBox="true"/>
          <p:nvPr/>
        </p:nvSpPr>
        <p:spPr>
          <a:xfrm rot="0">
            <a:off x="2088548" y="4004967"/>
            <a:ext cx="4837382" cy="1647722"/>
          </a:xfrm>
          <a:prstGeom prst="rect">
            <a:avLst/>
          </a:prstGeom>
        </p:spPr>
        <p:txBody>
          <a:bodyPr anchor="t" rtlCol="false" tIns="0" lIns="0" bIns="0" rIns="0">
            <a:spAutoFit/>
          </a:bodyPr>
          <a:lstStyle/>
          <a:p>
            <a:pPr algn="l">
              <a:lnSpc>
                <a:spcPts val="4467"/>
              </a:lnSpc>
            </a:pPr>
            <a:r>
              <a:rPr lang="en-US" sz="3146">
                <a:solidFill>
                  <a:srgbClr val="FFFFFF"/>
                </a:solidFill>
                <a:latin typeface="Roboto"/>
                <a:ea typeface="Roboto"/>
                <a:cs typeface="Roboto"/>
                <a:sym typeface="Roboto"/>
              </a:rPr>
              <a:t>Automate sales emails and free time for prospecting</a:t>
            </a:r>
          </a:p>
          <a:p>
            <a:pPr algn="l" marL="0" indent="0" lvl="0">
              <a:lnSpc>
                <a:spcPts val="4467"/>
              </a:lnSpc>
            </a:pPr>
          </a:p>
        </p:txBody>
      </p:sp>
      <p:sp>
        <p:nvSpPr>
          <p:cNvPr name="TextBox 5" id="5"/>
          <p:cNvSpPr txBox="true"/>
          <p:nvPr/>
        </p:nvSpPr>
        <p:spPr>
          <a:xfrm rot="0">
            <a:off x="2088548" y="6653161"/>
            <a:ext cx="4837382" cy="2200866"/>
          </a:xfrm>
          <a:prstGeom prst="rect">
            <a:avLst/>
          </a:prstGeom>
        </p:spPr>
        <p:txBody>
          <a:bodyPr anchor="t" rtlCol="false" tIns="0" lIns="0" bIns="0" rIns="0">
            <a:spAutoFit/>
          </a:bodyPr>
          <a:lstStyle/>
          <a:p>
            <a:pPr algn="l">
              <a:lnSpc>
                <a:spcPts val="4467"/>
              </a:lnSpc>
            </a:pPr>
            <a:r>
              <a:rPr lang="en-US" sz="3146">
                <a:solidFill>
                  <a:srgbClr val="FFFFFF"/>
                </a:solidFill>
                <a:latin typeface="Roboto"/>
                <a:ea typeface="Roboto"/>
                <a:cs typeface="Roboto"/>
                <a:sym typeface="Roboto"/>
              </a:rPr>
              <a:t>Build sales pipeline to give the team real-time access to progress</a:t>
            </a:r>
          </a:p>
          <a:p>
            <a:pPr algn="l" marL="0" indent="0" lvl="0">
              <a:lnSpc>
                <a:spcPts val="4467"/>
              </a:lnSpc>
            </a:pPr>
          </a:p>
        </p:txBody>
      </p:sp>
      <p:sp>
        <p:nvSpPr>
          <p:cNvPr name="TextBox 6" id="6"/>
          <p:cNvSpPr txBox="true"/>
          <p:nvPr/>
        </p:nvSpPr>
        <p:spPr>
          <a:xfrm rot="0">
            <a:off x="10421196" y="4004967"/>
            <a:ext cx="4837382" cy="2200866"/>
          </a:xfrm>
          <a:prstGeom prst="rect">
            <a:avLst/>
          </a:prstGeom>
        </p:spPr>
        <p:txBody>
          <a:bodyPr anchor="t" rtlCol="false" tIns="0" lIns="0" bIns="0" rIns="0">
            <a:spAutoFit/>
          </a:bodyPr>
          <a:lstStyle/>
          <a:p>
            <a:pPr algn="l">
              <a:lnSpc>
                <a:spcPts val="4467"/>
              </a:lnSpc>
            </a:pPr>
            <a:r>
              <a:rPr lang="en-US" sz="3146">
                <a:solidFill>
                  <a:srgbClr val="FFFFFF"/>
                </a:solidFill>
                <a:latin typeface="Roboto"/>
                <a:ea typeface="Roboto"/>
                <a:cs typeface="Roboto"/>
                <a:sym typeface="Roboto"/>
              </a:rPr>
              <a:t>Establish sales processes for handling prospects at their different stages</a:t>
            </a:r>
          </a:p>
          <a:p>
            <a:pPr algn="l" marL="0" indent="0" lvl="0">
              <a:lnSpc>
                <a:spcPts val="4467"/>
              </a:lnSpc>
            </a:pPr>
          </a:p>
        </p:txBody>
      </p:sp>
      <p:sp>
        <p:nvSpPr>
          <p:cNvPr name="TextBox 7" id="7"/>
          <p:cNvSpPr txBox="true"/>
          <p:nvPr/>
        </p:nvSpPr>
        <p:spPr>
          <a:xfrm rot="0">
            <a:off x="10421196" y="6653161"/>
            <a:ext cx="5158224" cy="1647722"/>
          </a:xfrm>
          <a:prstGeom prst="rect">
            <a:avLst/>
          </a:prstGeom>
        </p:spPr>
        <p:txBody>
          <a:bodyPr anchor="t" rtlCol="false" tIns="0" lIns="0" bIns="0" rIns="0">
            <a:spAutoFit/>
          </a:bodyPr>
          <a:lstStyle/>
          <a:p>
            <a:pPr algn="l" marL="0" indent="0" lvl="0">
              <a:lnSpc>
                <a:spcPts val="4467"/>
              </a:lnSpc>
            </a:pPr>
            <a:r>
              <a:rPr lang="en-US" sz="3146">
                <a:solidFill>
                  <a:srgbClr val="FFFFFF"/>
                </a:solidFill>
                <a:latin typeface="Roboto"/>
                <a:ea typeface="Roboto"/>
                <a:cs typeface="Roboto"/>
                <a:sym typeface="Roboto"/>
              </a:rPr>
              <a:t>Monitor performance weekly and focus on activities with best revenue potential</a:t>
            </a:r>
          </a:p>
        </p:txBody>
      </p:sp>
      <p:sp>
        <p:nvSpPr>
          <p:cNvPr name="Freeform 8" id="8"/>
          <p:cNvSpPr/>
          <p:nvPr/>
        </p:nvSpPr>
        <p:spPr>
          <a:xfrm flipH="false" flipV="false" rot="0">
            <a:off x="1028700" y="4081167"/>
            <a:ext cx="837907" cy="967281"/>
          </a:xfrm>
          <a:custGeom>
            <a:avLst/>
            <a:gdLst/>
            <a:ahLst/>
            <a:cxnLst/>
            <a:rect r="r" b="b" t="t" l="l"/>
            <a:pathLst>
              <a:path h="967281" w="837907">
                <a:moveTo>
                  <a:pt x="0" y="0"/>
                </a:moveTo>
                <a:lnTo>
                  <a:pt x="837907" y="0"/>
                </a:lnTo>
                <a:lnTo>
                  <a:pt x="837907" y="967281"/>
                </a:lnTo>
                <a:lnTo>
                  <a:pt x="0" y="9672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028700" y="6729361"/>
            <a:ext cx="837907" cy="967281"/>
          </a:xfrm>
          <a:custGeom>
            <a:avLst/>
            <a:gdLst/>
            <a:ahLst/>
            <a:cxnLst/>
            <a:rect r="r" b="b" t="t" l="l"/>
            <a:pathLst>
              <a:path h="967281" w="837907">
                <a:moveTo>
                  <a:pt x="0" y="0"/>
                </a:moveTo>
                <a:lnTo>
                  <a:pt x="837907" y="0"/>
                </a:lnTo>
                <a:lnTo>
                  <a:pt x="837907" y="967281"/>
                </a:lnTo>
                <a:lnTo>
                  <a:pt x="0" y="9672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9319932" y="4081167"/>
            <a:ext cx="837907" cy="967281"/>
          </a:xfrm>
          <a:custGeom>
            <a:avLst/>
            <a:gdLst/>
            <a:ahLst/>
            <a:cxnLst/>
            <a:rect r="r" b="b" t="t" l="l"/>
            <a:pathLst>
              <a:path h="967281" w="837907">
                <a:moveTo>
                  <a:pt x="0" y="0"/>
                </a:moveTo>
                <a:lnTo>
                  <a:pt x="837907" y="0"/>
                </a:lnTo>
                <a:lnTo>
                  <a:pt x="837907" y="967281"/>
                </a:lnTo>
                <a:lnTo>
                  <a:pt x="0" y="9672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9319932" y="6729361"/>
            <a:ext cx="837907" cy="967281"/>
          </a:xfrm>
          <a:custGeom>
            <a:avLst/>
            <a:gdLst/>
            <a:ahLst/>
            <a:cxnLst/>
            <a:rect r="r" b="b" t="t" l="l"/>
            <a:pathLst>
              <a:path h="967281" w="837907">
                <a:moveTo>
                  <a:pt x="0" y="0"/>
                </a:moveTo>
                <a:lnTo>
                  <a:pt x="837907" y="0"/>
                </a:lnTo>
                <a:lnTo>
                  <a:pt x="837907" y="967281"/>
                </a:lnTo>
                <a:lnTo>
                  <a:pt x="0" y="9672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04532" y="3466348"/>
            <a:ext cx="9579300" cy="6391152"/>
          </a:xfrm>
          <a:custGeom>
            <a:avLst/>
            <a:gdLst/>
            <a:ahLst/>
            <a:cxnLst/>
            <a:rect r="r" b="b" t="t" l="l"/>
            <a:pathLst>
              <a:path h="6391152" w="9579300">
                <a:moveTo>
                  <a:pt x="0" y="0"/>
                </a:moveTo>
                <a:lnTo>
                  <a:pt x="9579300" y="0"/>
                </a:lnTo>
                <a:lnTo>
                  <a:pt x="9579300" y="6391152"/>
                </a:lnTo>
                <a:lnTo>
                  <a:pt x="0" y="6391152"/>
                </a:lnTo>
                <a:lnTo>
                  <a:pt x="0" y="0"/>
                </a:lnTo>
                <a:close/>
              </a:path>
            </a:pathLst>
          </a:custGeom>
          <a:blipFill>
            <a:blip r:embed="rId2"/>
            <a:stretch>
              <a:fillRect l="-142" t="-5995" r="0" b="0"/>
            </a:stretch>
          </a:blipFill>
          <a:ln w="38100" cap="sq">
            <a:solidFill>
              <a:srgbClr val="2F5938"/>
            </a:solidFill>
            <a:prstDash val="solid"/>
            <a:miter/>
          </a:ln>
        </p:spPr>
      </p:sp>
      <p:sp>
        <p:nvSpPr>
          <p:cNvPr name="Freeform 3" id="3"/>
          <p:cNvSpPr/>
          <p:nvPr/>
        </p:nvSpPr>
        <p:spPr>
          <a:xfrm flipH="false" flipV="false" rot="0">
            <a:off x="9714505" y="3235804"/>
            <a:ext cx="7249243" cy="3815391"/>
          </a:xfrm>
          <a:custGeom>
            <a:avLst/>
            <a:gdLst/>
            <a:ahLst/>
            <a:cxnLst/>
            <a:rect r="r" b="b" t="t" l="l"/>
            <a:pathLst>
              <a:path h="3815391" w="7249243">
                <a:moveTo>
                  <a:pt x="0" y="0"/>
                </a:moveTo>
                <a:lnTo>
                  <a:pt x="7249243" y="0"/>
                </a:lnTo>
                <a:lnTo>
                  <a:pt x="7249243" y="3815392"/>
                </a:lnTo>
                <a:lnTo>
                  <a:pt x="0" y="3815392"/>
                </a:lnTo>
                <a:lnTo>
                  <a:pt x="0" y="0"/>
                </a:lnTo>
                <a:close/>
              </a:path>
            </a:pathLst>
          </a:custGeom>
          <a:blipFill>
            <a:blip r:embed="rId3"/>
            <a:stretch>
              <a:fillRect l="0" t="0" r="0" b="0"/>
            </a:stretch>
          </a:blipFill>
          <a:ln w="38100" cap="sq">
            <a:solidFill>
              <a:srgbClr val="2F5938"/>
            </a:solidFill>
            <a:prstDash val="solid"/>
            <a:miter/>
          </a:ln>
        </p:spPr>
      </p:sp>
      <p:sp>
        <p:nvSpPr>
          <p:cNvPr name="Freeform 4" id="4"/>
          <p:cNvSpPr/>
          <p:nvPr/>
        </p:nvSpPr>
        <p:spPr>
          <a:xfrm flipH="false" flipV="false" rot="0">
            <a:off x="9874483" y="3937129"/>
            <a:ext cx="6949286" cy="2873635"/>
          </a:xfrm>
          <a:custGeom>
            <a:avLst/>
            <a:gdLst/>
            <a:ahLst/>
            <a:cxnLst/>
            <a:rect r="r" b="b" t="t" l="l"/>
            <a:pathLst>
              <a:path h="2873635" w="6949286">
                <a:moveTo>
                  <a:pt x="0" y="0"/>
                </a:moveTo>
                <a:lnTo>
                  <a:pt x="6949286" y="0"/>
                </a:lnTo>
                <a:lnTo>
                  <a:pt x="6949286" y="2873636"/>
                </a:lnTo>
                <a:lnTo>
                  <a:pt x="0" y="2873636"/>
                </a:lnTo>
                <a:lnTo>
                  <a:pt x="0" y="0"/>
                </a:lnTo>
                <a:close/>
              </a:path>
            </a:pathLst>
          </a:custGeom>
          <a:blipFill>
            <a:blip r:embed="rId4">
              <a:alphaModFix amt="93000"/>
            </a:blip>
            <a:stretch>
              <a:fillRect l="-32406" t="-86042" r="0" b="-134154"/>
            </a:stretch>
          </a:blipFill>
        </p:spPr>
      </p:sp>
      <p:sp>
        <p:nvSpPr>
          <p:cNvPr name="TextBox 5" id="5"/>
          <p:cNvSpPr txBox="true"/>
          <p:nvPr/>
        </p:nvSpPr>
        <p:spPr>
          <a:xfrm rot="0">
            <a:off x="1053219" y="3889504"/>
            <a:ext cx="5459039" cy="829634"/>
          </a:xfrm>
          <a:prstGeom prst="rect">
            <a:avLst/>
          </a:prstGeom>
        </p:spPr>
        <p:txBody>
          <a:bodyPr anchor="t" rtlCol="false" tIns="0" lIns="0" bIns="0" rIns="0">
            <a:spAutoFit/>
          </a:bodyPr>
          <a:lstStyle/>
          <a:p>
            <a:pPr algn="l">
              <a:lnSpc>
                <a:spcPts val="6726"/>
              </a:lnSpc>
            </a:pPr>
            <a:r>
              <a:rPr lang="en-US" sz="5174" spc="-51" b="true">
                <a:solidFill>
                  <a:srgbClr val="2F5938"/>
                </a:solidFill>
                <a:latin typeface="League Spartan"/>
                <a:ea typeface="League Spartan"/>
                <a:cs typeface="League Spartan"/>
                <a:sym typeface="League Spartan"/>
              </a:rPr>
              <a:t>Metrics</a:t>
            </a:r>
          </a:p>
        </p:txBody>
      </p:sp>
      <p:sp>
        <p:nvSpPr>
          <p:cNvPr name="TextBox 6" id="6"/>
          <p:cNvSpPr txBox="true"/>
          <p:nvPr/>
        </p:nvSpPr>
        <p:spPr>
          <a:xfrm rot="0">
            <a:off x="1053219" y="4957263"/>
            <a:ext cx="5623590" cy="3342648"/>
          </a:xfrm>
          <a:prstGeom prst="rect">
            <a:avLst/>
          </a:prstGeom>
        </p:spPr>
        <p:txBody>
          <a:bodyPr anchor="t" rtlCol="false" tIns="0" lIns="0" bIns="0" rIns="0">
            <a:spAutoFit/>
          </a:bodyPr>
          <a:lstStyle/>
          <a:p>
            <a:pPr algn="l" marL="0" indent="0" lvl="0">
              <a:lnSpc>
                <a:spcPts val="3780"/>
              </a:lnSpc>
            </a:pPr>
            <a:r>
              <a:rPr lang="en-US" sz="2662">
                <a:solidFill>
                  <a:srgbClr val="545454"/>
                </a:solidFill>
                <a:latin typeface="Roboto"/>
                <a:ea typeface="Roboto"/>
                <a:cs typeface="Roboto"/>
                <a:sym typeface="Roboto"/>
              </a:rPr>
              <a:t>I A/B tested different subject lines and CTAs to come up with the best combinations for increased open rates and engagement.  Gathering data on best time/ day was important too - especially when working with different target groups. </a:t>
            </a:r>
          </a:p>
        </p:txBody>
      </p:sp>
      <p:sp>
        <p:nvSpPr>
          <p:cNvPr name="TextBox 7" id="7"/>
          <p:cNvSpPr txBox="true"/>
          <p:nvPr/>
        </p:nvSpPr>
        <p:spPr>
          <a:xfrm rot="0">
            <a:off x="1053219" y="591068"/>
            <a:ext cx="7143949" cy="944874"/>
          </a:xfrm>
          <a:prstGeom prst="rect">
            <a:avLst/>
          </a:prstGeom>
        </p:spPr>
        <p:txBody>
          <a:bodyPr anchor="t" rtlCol="false" tIns="0" lIns="0" bIns="0" rIns="0">
            <a:spAutoFit/>
          </a:bodyPr>
          <a:lstStyle/>
          <a:p>
            <a:pPr algn="l">
              <a:lnSpc>
                <a:spcPts val="7636"/>
              </a:lnSpc>
            </a:pPr>
            <a:r>
              <a:rPr lang="en-US" sz="5874" spc="-58" b="true">
                <a:solidFill>
                  <a:srgbClr val="2F5938"/>
                </a:solidFill>
                <a:latin typeface="League Spartan"/>
                <a:ea typeface="League Spartan"/>
                <a:cs typeface="League Spartan"/>
                <a:sym typeface="League Spartan"/>
              </a:rPr>
              <a:t>Email sequences</a:t>
            </a:r>
          </a:p>
        </p:txBody>
      </p:sp>
      <p:sp>
        <p:nvSpPr>
          <p:cNvPr name="TextBox 8" id="8"/>
          <p:cNvSpPr txBox="true"/>
          <p:nvPr/>
        </p:nvSpPr>
        <p:spPr>
          <a:xfrm rot="0">
            <a:off x="1053219" y="1791704"/>
            <a:ext cx="14370634" cy="1112139"/>
          </a:xfrm>
          <a:prstGeom prst="rect">
            <a:avLst/>
          </a:prstGeom>
        </p:spPr>
        <p:txBody>
          <a:bodyPr anchor="t" rtlCol="false" tIns="0" lIns="0" bIns="0" rIns="0">
            <a:spAutoFit/>
          </a:bodyPr>
          <a:lstStyle/>
          <a:p>
            <a:pPr algn="l" marL="0" indent="0" lvl="0">
              <a:lnSpc>
                <a:spcPts val="4473"/>
              </a:lnSpc>
            </a:pPr>
            <a:r>
              <a:rPr lang="en-US" sz="3150">
                <a:solidFill>
                  <a:srgbClr val="545454"/>
                </a:solidFill>
                <a:latin typeface="Roboto"/>
                <a:ea typeface="Roboto"/>
                <a:cs typeface="Roboto"/>
                <a:sym typeface="Roboto"/>
              </a:rPr>
              <a:t>I created sales email sequences for each of the target groups. I monitored email performance weekly and worked closely with sales to improve our messaging.</a:t>
            </a:r>
          </a:p>
        </p:txBody>
      </p:sp>
      <p:sp>
        <p:nvSpPr>
          <p:cNvPr name="Freeform 9" id="9"/>
          <p:cNvSpPr/>
          <p:nvPr/>
        </p:nvSpPr>
        <p:spPr>
          <a:xfrm flipH="false" flipV="false" rot="0">
            <a:off x="12644368" y="3937129"/>
            <a:ext cx="4179400" cy="2873635"/>
          </a:xfrm>
          <a:custGeom>
            <a:avLst/>
            <a:gdLst/>
            <a:ahLst/>
            <a:cxnLst/>
            <a:rect r="r" b="b" t="t" l="l"/>
            <a:pathLst>
              <a:path h="2873635" w="4179400">
                <a:moveTo>
                  <a:pt x="0" y="0"/>
                </a:moveTo>
                <a:lnTo>
                  <a:pt x="4179401" y="0"/>
                </a:lnTo>
                <a:lnTo>
                  <a:pt x="4179401" y="2873636"/>
                </a:lnTo>
                <a:lnTo>
                  <a:pt x="0" y="2873636"/>
                </a:lnTo>
                <a:lnTo>
                  <a:pt x="0" y="0"/>
                </a:lnTo>
                <a:close/>
              </a:path>
            </a:pathLst>
          </a:custGeom>
          <a:blipFill>
            <a:blip r:embed="rId4">
              <a:alphaModFix amt="77000"/>
            </a:blip>
            <a:stretch>
              <a:fillRect l="-44365" t="-71675" r="-52542" b="-114706"/>
            </a:stretch>
          </a:blipFill>
        </p:spPr>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5597600" y="6056416"/>
            <a:ext cx="1901452" cy="670766"/>
            <a:chOff x="0" y="0"/>
            <a:chExt cx="812800" cy="286728"/>
          </a:xfrm>
        </p:grpSpPr>
        <p:sp>
          <p:nvSpPr>
            <p:cNvPr name="Freeform 3" id="3"/>
            <p:cNvSpPr/>
            <p:nvPr/>
          </p:nvSpPr>
          <p:spPr>
            <a:xfrm flipH="false" flipV="false" rot="0">
              <a:off x="0" y="0"/>
              <a:ext cx="812800" cy="286728"/>
            </a:xfrm>
            <a:custGeom>
              <a:avLst/>
              <a:gdLst/>
              <a:ahLst/>
              <a:cxnLst/>
              <a:rect r="r" b="b" t="t" l="l"/>
              <a:pathLst>
                <a:path h="286728" w="812800">
                  <a:moveTo>
                    <a:pt x="609600" y="0"/>
                  </a:moveTo>
                  <a:lnTo>
                    <a:pt x="0" y="0"/>
                  </a:lnTo>
                  <a:lnTo>
                    <a:pt x="0" y="286728"/>
                  </a:lnTo>
                  <a:lnTo>
                    <a:pt x="609600" y="286728"/>
                  </a:lnTo>
                  <a:lnTo>
                    <a:pt x="812800" y="143364"/>
                  </a:lnTo>
                  <a:lnTo>
                    <a:pt x="609600" y="0"/>
                  </a:lnTo>
                  <a:close/>
                </a:path>
              </a:pathLst>
            </a:custGeom>
            <a:solidFill>
              <a:srgbClr val="2F5938"/>
            </a:solidFill>
          </p:spPr>
        </p:sp>
        <p:sp>
          <p:nvSpPr>
            <p:cNvPr name="TextBox 4" id="4"/>
            <p:cNvSpPr txBox="true"/>
            <p:nvPr/>
          </p:nvSpPr>
          <p:spPr>
            <a:xfrm>
              <a:off x="0" y="-38100"/>
              <a:ext cx="698500" cy="324828"/>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4089967" y="4290401"/>
            <a:ext cx="9941477" cy="847471"/>
          </a:xfrm>
          <a:prstGeom prst="rect">
            <a:avLst/>
          </a:prstGeom>
        </p:spPr>
        <p:txBody>
          <a:bodyPr anchor="t" rtlCol="false" tIns="0" lIns="0" bIns="0" rIns="0">
            <a:spAutoFit/>
          </a:bodyPr>
          <a:lstStyle/>
          <a:p>
            <a:pPr algn="l">
              <a:lnSpc>
                <a:spcPts val="6850"/>
              </a:lnSpc>
            </a:pPr>
            <a:r>
              <a:rPr lang="en-US" sz="5269" spc="-52" b="true">
                <a:solidFill>
                  <a:srgbClr val="2F5938"/>
                </a:solidFill>
                <a:latin typeface="League Spartan"/>
                <a:ea typeface="League Spartan"/>
                <a:cs typeface="League Spartan"/>
                <a:sym typeface="League Spartan"/>
              </a:rPr>
              <a:t>Bad timing</a:t>
            </a:r>
          </a:p>
        </p:txBody>
      </p:sp>
      <p:sp>
        <p:nvSpPr>
          <p:cNvPr name="TextBox 6" id="6"/>
          <p:cNvSpPr txBox="true"/>
          <p:nvPr/>
        </p:nvSpPr>
        <p:spPr>
          <a:xfrm rot="0">
            <a:off x="4089967" y="5268918"/>
            <a:ext cx="10707748" cy="2849855"/>
          </a:xfrm>
          <a:prstGeom prst="rect">
            <a:avLst/>
          </a:prstGeom>
        </p:spPr>
        <p:txBody>
          <a:bodyPr anchor="t" rtlCol="false" tIns="0" lIns="0" bIns="0" rIns="0">
            <a:spAutoFit/>
          </a:bodyPr>
          <a:lstStyle/>
          <a:p>
            <a:pPr algn="l" marL="0" indent="0" lvl="0">
              <a:lnSpc>
                <a:spcPts val="3777"/>
              </a:lnSpc>
            </a:pPr>
            <a:r>
              <a:rPr lang="en-US" sz="2660">
                <a:solidFill>
                  <a:srgbClr val="545454"/>
                </a:solidFill>
                <a:latin typeface="Roboto"/>
                <a:ea typeface="Roboto"/>
                <a:cs typeface="Roboto"/>
                <a:sym typeface="Roboto"/>
              </a:rPr>
              <a:t>Together with sales we developed a system for tracking our leads with descriptive lead statuses and workflows. We changed “bad timing” to “bad timing - contact in three months”. This outcome automatically triggered a workflow where prospect was sent an automated email in 3 months time after the last contact was made and task was created for sales to follow up.</a:t>
            </a:r>
          </a:p>
        </p:txBody>
      </p:sp>
      <p:sp>
        <p:nvSpPr>
          <p:cNvPr name="TextBox 7" id="7"/>
          <p:cNvSpPr txBox="true"/>
          <p:nvPr/>
        </p:nvSpPr>
        <p:spPr>
          <a:xfrm rot="0">
            <a:off x="1028700" y="531076"/>
            <a:ext cx="14745439" cy="944874"/>
          </a:xfrm>
          <a:prstGeom prst="rect">
            <a:avLst/>
          </a:prstGeom>
        </p:spPr>
        <p:txBody>
          <a:bodyPr anchor="t" rtlCol="false" tIns="0" lIns="0" bIns="0" rIns="0">
            <a:spAutoFit/>
          </a:bodyPr>
          <a:lstStyle/>
          <a:p>
            <a:pPr algn="l">
              <a:lnSpc>
                <a:spcPts val="7636"/>
              </a:lnSpc>
            </a:pPr>
            <a:r>
              <a:rPr lang="en-US" sz="5874" spc="-58" b="true">
                <a:solidFill>
                  <a:srgbClr val="2F5938"/>
                </a:solidFill>
                <a:latin typeface="League Spartan"/>
                <a:ea typeface="League Spartan"/>
                <a:cs typeface="League Spartan"/>
                <a:sym typeface="League Spartan"/>
              </a:rPr>
              <a:t>Staying on top of porspect’s lifecycle</a:t>
            </a:r>
          </a:p>
        </p:txBody>
      </p:sp>
      <p:sp>
        <p:nvSpPr>
          <p:cNvPr name="TextBox 8" id="8"/>
          <p:cNvSpPr txBox="true"/>
          <p:nvPr/>
        </p:nvSpPr>
        <p:spPr>
          <a:xfrm rot="0">
            <a:off x="1028700" y="1780550"/>
            <a:ext cx="16830281" cy="1112139"/>
          </a:xfrm>
          <a:prstGeom prst="rect">
            <a:avLst/>
          </a:prstGeom>
        </p:spPr>
        <p:txBody>
          <a:bodyPr anchor="t" rtlCol="false" tIns="0" lIns="0" bIns="0" rIns="0">
            <a:spAutoFit/>
          </a:bodyPr>
          <a:lstStyle/>
          <a:p>
            <a:pPr algn="l" marL="0" indent="0" lvl="0">
              <a:lnSpc>
                <a:spcPts val="4473"/>
              </a:lnSpc>
            </a:pPr>
            <a:r>
              <a:rPr lang="en-US" sz="3150">
                <a:solidFill>
                  <a:srgbClr val="545454"/>
                </a:solidFill>
                <a:latin typeface="Roboto"/>
                <a:ea typeface="Roboto"/>
                <a:cs typeface="Roboto"/>
                <a:sym typeface="Roboto"/>
              </a:rPr>
              <a:t>Working with limited target group meant that we couldn’t afford to loose prospects who were not ready to buy yet. I created workflows and tasks to help sales ensure that didn’t happen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621148"/>
            <a:ext cx="8773363" cy="9044704"/>
          </a:xfrm>
          <a:custGeom>
            <a:avLst/>
            <a:gdLst/>
            <a:ahLst/>
            <a:cxnLst/>
            <a:rect r="r" b="b" t="t" l="l"/>
            <a:pathLst>
              <a:path h="9044704" w="8773363">
                <a:moveTo>
                  <a:pt x="0" y="0"/>
                </a:moveTo>
                <a:lnTo>
                  <a:pt x="8773363" y="0"/>
                </a:lnTo>
                <a:lnTo>
                  <a:pt x="8773363" y="9044704"/>
                </a:lnTo>
                <a:lnTo>
                  <a:pt x="0" y="9044704"/>
                </a:lnTo>
                <a:lnTo>
                  <a:pt x="0" y="0"/>
                </a:lnTo>
                <a:close/>
              </a:path>
            </a:pathLst>
          </a:custGeom>
          <a:blipFill>
            <a:blip r:embed="rId2"/>
            <a:stretch>
              <a:fillRect l="0" t="0" r="0" b="0"/>
            </a:stretch>
          </a:blipFill>
          <a:ln w="38100" cap="sq">
            <a:solidFill>
              <a:srgbClr val="2F5938"/>
            </a:solidFill>
            <a:prstDash val="solid"/>
            <a:miter/>
          </a:ln>
        </p:spPr>
      </p:sp>
      <p:sp>
        <p:nvSpPr>
          <p:cNvPr name="Freeform 3" id="3"/>
          <p:cNvSpPr/>
          <p:nvPr/>
        </p:nvSpPr>
        <p:spPr>
          <a:xfrm flipH="false" flipV="false" rot="0">
            <a:off x="5415381" y="1685971"/>
            <a:ext cx="12571825" cy="5735895"/>
          </a:xfrm>
          <a:custGeom>
            <a:avLst/>
            <a:gdLst/>
            <a:ahLst/>
            <a:cxnLst/>
            <a:rect r="r" b="b" t="t" l="l"/>
            <a:pathLst>
              <a:path h="5735895" w="12571825">
                <a:moveTo>
                  <a:pt x="0" y="0"/>
                </a:moveTo>
                <a:lnTo>
                  <a:pt x="12571825" y="0"/>
                </a:lnTo>
                <a:lnTo>
                  <a:pt x="12571825" y="5735895"/>
                </a:lnTo>
                <a:lnTo>
                  <a:pt x="0" y="5735895"/>
                </a:lnTo>
                <a:lnTo>
                  <a:pt x="0" y="0"/>
                </a:lnTo>
                <a:close/>
              </a:path>
            </a:pathLst>
          </a:custGeom>
          <a:blipFill>
            <a:blip r:embed="rId3"/>
            <a:stretch>
              <a:fillRect l="0" t="0" r="0" b="0"/>
            </a:stretch>
          </a:blipFill>
          <a:ln w="38100" cap="sq">
            <a:solidFill>
              <a:srgbClr val="2F5938"/>
            </a:solidFill>
            <a:prstDash val="solid"/>
            <a:miter/>
          </a:ln>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418370" y="1877152"/>
            <a:ext cx="11235429" cy="5819016"/>
          </a:xfrm>
          <a:custGeom>
            <a:avLst/>
            <a:gdLst/>
            <a:ahLst/>
            <a:cxnLst/>
            <a:rect r="r" b="b" t="t" l="l"/>
            <a:pathLst>
              <a:path h="5819016" w="11235429">
                <a:moveTo>
                  <a:pt x="0" y="0"/>
                </a:moveTo>
                <a:lnTo>
                  <a:pt x="11235430" y="0"/>
                </a:lnTo>
                <a:lnTo>
                  <a:pt x="11235430" y="5819016"/>
                </a:lnTo>
                <a:lnTo>
                  <a:pt x="0" y="5819016"/>
                </a:lnTo>
                <a:lnTo>
                  <a:pt x="0" y="0"/>
                </a:lnTo>
                <a:close/>
              </a:path>
            </a:pathLst>
          </a:custGeom>
          <a:blipFill>
            <a:blip r:embed="rId2"/>
            <a:stretch>
              <a:fillRect l="0" t="0" r="0" b="0"/>
            </a:stretch>
          </a:blipFill>
          <a:ln w="38100" cap="sq">
            <a:solidFill>
              <a:srgbClr val="2F5938"/>
            </a:solidFill>
            <a:prstDash val="solid"/>
            <a:miter/>
          </a:ln>
        </p:spPr>
      </p:sp>
      <p:sp>
        <p:nvSpPr>
          <p:cNvPr name="Freeform 3" id="3"/>
          <p:cNvSpPr/>
          <p:nvPr/>
        </p:nvSpPr>
        <p:spPr>
          <a:xfrm flipH="false" flipV="false" rot="0">
            <a:off x="12660808" y="5157940"/>
            <a:ext cx="4992992" cy="4120091"/>
          </a:xfrm>
          <a:custGeom>
            <a:avLst/>
            <a:gdLst/>
            <a:ahLst/>
            <a:cxnLst/>
            <a:rect r="r" b="b" t="t" l="l"/>
            <a:pathLst>
              <a:path h="4120091" w="4992992">
                <a:moveTo>
                  <a:pt x="0" y="0"/>
                </a:moveTo>
                <a:lnTo>
                  <a:pt x="4992992" y="0"/>
                </a:lnTo>
                <a:lnTo>
                  <a:pt x="4992992" y="4120091"/>
                </a:lnTo>
                <a:lnTo>
                  <a:pt x="0" y="4120091"/>
                </a:lnTo>
                <a:lnTo>
                  <a:pt x="0" y="0"/>
                </a:lnTo>
                <a:close/>
              </a:path>
            </a:pathLst>
          </a:custGeom>
          <a:blipFill>
            <a:blip r:embed="rId3"/>
            <a:stretch>
              <a:fillRect l="0" t="0" r="0" b="0"/>
            </a:stretch>
          </a:blipFill>
          <a:ln w="38100" cap="sq">
            <a:solidFill>
              <a:srgbClr val="2F5938"/>
            </a:solidFill>
            <a:prstDash val="solid"/>
            <a:miter/>
          </a:ln>
        </p:spPr>
      </p:sp>
      <p:sp>
        <p:nvSpPr>
          <p:cNvPr name="TextBox 4" id="4"/>
          <p:cNvSpPr txBox="true"/>
          <p:nvPr/>
        </p:nvSpPr>
        <p:spPr>
          <a:xfrm rot="0">
            <a:off x="1028700" y="527688"/>
            <a:ext cx="14745439" cy="944874"/>
          </a:xfrm>
          <a:prstGeom prst="rect">
            <a:avLst/>
          </a:prstGeom>
        </p:spPr>
        <p:txBody>
          <a:bodyPr anchor="t" rtlCol="false" tIns="0" lIns="0" bIns="0" rIns="0">
            <a:spAutoFit/>
          </a:bodyPr>
          <a:lstStyle/>
          <a:p>
            <a:pPr algn="l">
              <a:lnSpc>
                <a:spcPts val="7636"/>
              </a:lnSpc>
            </a:pPr>
            <a:r>
              <a:rPr lang="en-US" sz="5874" spc="-58" b="true">
                <a:solidFill>
                  <a:srgbClr val="2F5938"/>
                </a:solidFill>
                <a:latin typeface="League Spartan"/>
                <a:ea typeface="League Spartan"/>
                <a:cs typeface="League Spartan"/>
                <a:sym typeface="League Spartan"/>
              </a:rPr>
              <a:t>Sales Pipeline</a:t>
            </a:r>
          </a:p>
        </p:txBody>
      </p:sp>
      <p:sp>
        <p:nvSpPr>
          <p:cNvPr name="TextBox 5" id="5"/>
          <p:cNvSpPr txBox="true"/>
          <p:nvPr/>
        </p:nvSpPr>
        <p:spPr>
          <a:xfrm rot="0">
            <a:off x="1028700" y="1858102"/>
            <a:ext cx="5143224" cy="4868799"/>
          </a:xfrm>
          <a:prstGeom prst="rect">
            <a:avLst/>
          </a:prstGeom>
        </p:spPr>
        <p:txBody>
          <a:bodyPr anchor="t" rtlCol="false" tIns="0" lIns="0" bIns="0" rIns="0">
            <a:spAutoFit/>
          </a:bodyPr>
          <a:lstStyle/>
          <a:p>
            <a:pPr algn="l" marL="0" indent="0" lvl="0">
              <a:lnSpc>
                <a:spcPts val="3843"/>
              </a:lnSpc>
            </a:pPr>
            <a:r>
              <a:rPr lang="en-US" sz="3150">
                <a:solidFill>
                  <a:srgbClr val="545454"/>
                </a:solidFill>
                <a:latin typeface="Roboto"/>
                <a:ea typeface="Roboto"/>
                <a:cs typeface="Roboto"/>
                <a:sym typeface="Roboto"/>
              </a:rPr>
              <a:t>Sales pipeline was crucial tool for monitoring our progress and aligning sales and marketing activities. Each stage had to be applicable to our sales process, and certain conditions had to be met to move prospects further down the pipeline. </a:t>
            </a:r>
          </a:p>
        </p:txBody>
      </p:sp>
      <p:sp>
        <p:nvSpPr>
          <p:cNvPr name="TextBox 6" id="6"/>
          <p:cNvSpPr txBox="true"/>
          <p:nvPr/>
        </p:nvSpPr>
        <p:spPr>
          <a:xfrm rot="0">
            <a:off x="4278678" y="8017281"/>
            <a:ext cx="8002813" cy="1241019"/>
          </a:xfrm>
          <a:prstGeom prst="rect">
            <a:avLst/>
          </a:prstGeom>
        </p:spPr>
        <p:txBody>
          <a:bodyPr anchor="t" rtlCol="false" tIns="0" lIns="0" bIns="0" rIns="0">
            <a:spAutoFit/>
          </a:bodyPr>
          <a:lstStyle/>
          <a:p>
            <a:pPr algn="l" marL="0" indent="0" lvl="0">
              <a:lnSpc>
                <a:spcPts val="3245"/>
              </a:lnSpc>
            </a:pPr>
            <a:r>
              <a:rPr lang="en-US" sz="2660">
                <a:solidFill>
                  <a:srgbClr val="545454"/>
                </a:solidFill>
                <a:latin typeface="Roboto"/>
                <a:ea typeface="Roboto"/>
                <a:cs typeface="Roboto"/>
                <a:sym typeface="Roboto"/>
              </a:rPr>
              <a:t>Some stages required sales to enter additional information, such as “deal amount” or “lead source” to help us get the necessary data for analysis. </a:t>
            </a:r>
          </a:p>
        </p:txBody>
      </p:sp>
      <p:grpSp>
        <p:nvGrpSpPr>
          <p:cNvPr name="Group 7" id="7"/>
          <p:cNvGrpSpPr/>
          <p:nvPr/>
        </p:nvGrpSpPr>
        <p:grpSpPr>
          <a:xfrm rot="0">
            <a:off x="1996225" y="8311933"/>
            <a:ext cx="1901452" cy="670766"/>
            <a:chOff x="0" y="0"/>
            <a:chExt cx="812800" cy="286728"/>
          </a:xfrm>
        </p:grpSpPr>
        <p:sp>
          <p:nvSpPr>
            <p:cNvPr name="Freeform 8" id="8"/>
            <p:cNvSpPr/>
            <p:nvPr/>
          </p:nvSpPr>
          <p:spPr>
            <a:xfrm flipH="false" flipV="false" rot="0">
              <a:off x="0" y="0"/>
              <a:ext cx="812800" cy="286728"/>
            </a:xfrm>
            <a:custGeom>
              <a:avLst/>
              <a:gdLst/>
              <a:ahLst/>
              <a:cxnLst/>
              <a:rect r="r" b="b" t="t" l="l"/>
              <a:pathLst>
                <a:path h="286728" w="812800">
                  <a:moveTo>
                    <a:pt x="609600" y="0"/>
                  </a:moveTo>
                  <a:lnTo>
                    <a:pt x="0" y="0"/>
                  </a:lnTo>
                  <a:lnTo>
                    <a:pt x="0" y="286728"/>
                  </a:lnTo>
                  <a:lnTo>
                    <a:pt x="609600" y="286728"/>
                  </a:lnTo>
                  <a:lnTo>
                    <a:pt x="812800" y="143364"/>
                  </a:lnTo>
                  <a:lnTo>
                    <a:pt x="609600" y="0"/>
                  </a:lnTo>
                  <a:close/>
                </a:path>
              </a:pathLst>
            </a:custGeom>
            <a:solidFill>
              <a:srgbClr val="2F5938"/>
            </a:solidFill>
          </p:spPr>
        </p:sp>
        <p:sp>
          <p:nvSpPr>
            <p:cNvPr name="TextBox 9" id="9"/>
            <p:cNvSpPr txBox="true"/>
            <p:nvPr/>
          </p:nvSpPr>
          <p:spPr>
            <a:xfrm>
              <a:off x="0" y="-38100"/>
              <a:ext cx="698500" cy="324828"/>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84573" y="1862749"/>
            <a:ext cx="7674727" cy="6922473"/>
          </a:xfrm>
          <a:custGeom>
            <a:avLst/>
            <a:gdLst/>
            <a:ahLst/>
            <a:cxnLst/>
            <a:rect r="r" b="b" t="t" l="l"/>
            <a:pathLst>
              <a:path h="6922473" w="7674727">
                <a:moveTo>
                  <a:pt x="0" y="0"/>
                </a:moveTo>
                <a:lnTo>
                  <a:pt x="7674727" y="0"/>
                </a:lnTo>
                <a:lnTo>
                  <a:pt x="7674727" y="6922473"/>
                </a:lnTo>
                <a:lnTo>
                  <a:pt x="0" y="6922473"/>
                </a:lnTo>
                <a:lnTo>
                  <a:pt x="0" y="0"/>
                </a:lnTo>
                <a:close/>
              </a:path>
            </a:pathLst>
          </a:custGeom>
          <a:blipFill>
            <a:blip r:embed="rId2"/>
            <a:stretch>
              <a:fillRect l="-70722" t="0" r="0" b="0"/>
            </a:stretch>
          </a:blipFill>
          <a:ln w="38100" cap="sq">
            <a:solidFill>
              <a:srgbClr val="2F5938"/>
            </a:solidFill>
            <a:prstDash val="solid"/>
            <a:miter/>
          </a:ln>
        </p:spPr>
      </p:sp>
      <p:sp>
        <p:nvSpPr>
          <p:cNvPr name="Freeform 3" id="3"/>
          <p:cNvSpPr/>
          <p:nvPr/>
        </p:nvSpPr>
        <p:spPr>
          <a:xfrm flipH="false" flipV="false" rot="0">
            <a:off x="3550922" y="7128793"/>
            <a:ext cx="13708378" cy="1656429"/>
          </a:xfrm>
          <a:custGeom>
            <a:avLst/>
            <a:gdLst/>
            <a:ahLst/>
            <a:cxnLst/>
            <a:rect r="r" b="b" t="t" l="l"/>
            <a:pathLst>
              <a:path h="1656429" w="13708378">
                <a:moveTo>
                  <a:pt x="0" y="0"/>
                </a:moveTo>
                <a:lnTo>
                  <a:pt x="13708378" y="0"/>
                </a:lnTo>
                <a:lnTo>
                  <a:pt x="13708378" y="1656429"/>
                </a:lnTo>
                <a:lnTo>
                  <a:pt x="0" y="1656429"/>
                </a:lnTo>
                <a:lnTo>
                  <a:pt x="0" y="0"/>
                </a:lnTo>
                <a:close/>
              </a:path>
            </a:pathLst>
          </a:custGeom>
          <a:blipFill>
            <a:blip r:embed="rId3"/>
            <a:stretch>
              <a:fillRect l="0" t="0" r="0" b="0"/>
            </a:stretch>
          </a:blipFill>
          <a:ln w="38100" cap="sq">
            <a:solidFill>
              <a:srgbClr val="2F5938"/>
            </a:solidFill>
            <a:prstDash val="solid"/>
            <a:miter/>
          </a:ln>
        </p:spPr>
      </p:sp>
      <p:sp>
        <p:nvSpPr>
          <p:cNvPr name="Freeform 4" id="4"/>
          <p:cNvSpPr/>
          <p:nvPr/>
        </p:nvSpPr>
        <p:spPr>
          <a:xfrm flipH="false" flipV="false" rot="1848385">
            <a:off x="11737147" y="5644174"/>
            <a:ext cx="579716" cy="1692602"/>
          </a:xfrm>
          <a:custGeom>
            <a:avLst/>
            <a:gdLst/>
            <a:ahLst/>
            <a:cxnLst/>
            <a:rect r="r" b="b" t="t" l="l"/>
            <a:pathLst>
              <a:path h="1692602" w="579716">
                <a:moveTo>
                  <a:pt x="0" y="0"/>
                </a:moveTo>
                <a:lnTo>
                  <a:pt x="579716" y="0"/>
                </a:lnTo>
                <a:lnTo>
                  <a:pt x="579716" y="1692602"/>
                </a:lnTo>
                <a:lnTo>
                  <a:pt x="0" y="16926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028700" y="527688"/>
            <a:ext cx="17188775" cy="944874"/>
          </a:xfrm>
          <a:prstGeom prst="rect">
            <a:avLst/>
          </a:prstGeom>
        </p:spPr>
        <p:txBody>
          <a:bodyPr anchor="t" rtlCol="false" tIns="0" lIns="0" bIns="0" rIns="0">
            <a:spAutoFit/>
          </a:bodyPr>
          <a:lstStyle/>
          <a:p>
            <a:pPr algn="l">
              <a:lnSpc>
                <a:spcPts val="7636"/>
              </a:lnSpc>
            </a:pPr>
            <a:r>
              <a:rPr lang="en-US" sz="5874" spc="-58" b="true">
                <a:solidFill>
                  <a:srgbClr val="2F5938"/>
                </a:solidFill>
                <a:latin typeface="League Spartan"/>
                <a:ea typeface="League Spartan"/>
                <a:cs typeface="League Spartan"/>
                <a:sym typeface="League Spartan"/>
              </a:rPr>
              <a:t>Data for efficient resources allocation</a:t>
            </a:r>
          </a:p>
        </p:txBody>
      </p:sp>
      <p:sp>
        <p:nvSpPr>
          <p:cNvPr name="TextBox 6" id="6"/>
          <p:cNvSpPr txBox="true"/>
          <p:nvPr/>
        </p:nvSpPr>
        <p:spPr>
          <a:xfrm rot="0">
            <a:off x="1028700" y="1843699"/>
            <a:ext cx="8136231" cy="2439924"/>
          </a:xfrm>
          <a:prstGeom prst="rect">
            <a:avLst/>
          </a:prstGeom>
        </p:spPr>
        <p:txBody>
          <a:bodyPr anchor="t" rtlCol="false" tIns="0" lIns="0" bIns="0" rIns="0">
            <a:spAutoFit/>
          </a:bodyPr>
          <a:lstStyle/>
          <a:p>
            <a:pPr algn="l" marL="0" indent="0" lvl="0">
              <a:lnSpc>
                <a:spcPts val="3843"/>
              </a:lnSpc>
            </a:pPr>
            <a:r>
              <a:rPr lang="en-US" sz="3150">
                <a:solidFill>
                  <a:srgbClr val="545454"/>
                </a:solidFill>
                <a:latin typeface="Roboto"/>
                <a:ea typeface="Roboto"/>
                <a:cs typeface="Roboto"/>
                <a:sym typeface="Roboto"/>
              </a:rPr>
              <a:t>With limited marketing budget, it was crucial for us to invest in activities that would have the best ROI. Monitoring “revenue per lead source” metric helped me plan which marketing activities to invest in.</a:t>
            </a:r>
          </a:p>
        </p:txBody>
      </p:sp>
      <p:sp>
        <p:nvSpPr>
          <p:cNvPr name="TextBox 7" id="7"/>
          <p:cNvSpPr txBox="true"/>
          <p:nvPr/>
        </p:nvSpPr>
        <p:spPr>
          <a:xfrm rot="0">
            <a:off x="3550922" y="8957784"/>
            <a:ext cx="8589960" cy="831444"/>
          </a:xfrm>
          <a:prstGeom prst="rect">
            <a:avLst/>
          </a:prstGeom>
        </p:spPr>
        <p:txBody>
          <a:bodyPr anchor="t" rtlCol="false" tIns="0" lIns="0" bIns="0" rIns="0">
            <a:spAutoFit/>
          </a:bodyPr>
          <a:lstStyle/>
          <a:p>
            <a:pPr algn="l" marL="0" indent="0" lvl="0">
              <a:lnSpc>
                <a:spcPts val="3245"/>
              </a:lnSpc>
            </a:pPr>
            <a:r>
              <a:rPr lang="en-US" sz="2660">
                <a:solidFill>
                  <a:srgbClr val="545454"/>
                </a:solidFill>
                <a:latin typeface="Roboto"/>
                <a:ea typeface="Roboto"/>
                <a:cs typeface="Roboto"/>
                <a:sym typeface="Roboto"/>
              </a:rPr>
              <a:t>Connecting our best customers with their lead sources was important information for our stakeholders.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028700" y="2651637"/>
            <a:ext cx="1110311" cy="176538"/>
          </a:xfrm>
          <a:prstGeom prst="rect">
            <a:avLst/>
          </a:prstGeom>
          <a:solidFill>
            <a:srgbClr val="DCD1CD"/>
          </a:solidFill>
        </p:spPr>
      </p:sp>
      <p:sp>
        <p:nvSpPr>
          <p:cNvPr name="Freeform 3" id="3"/>
          <p:cNvSpPr/>
          <p:nvPr/>
        </p:nvSpPr>
        <p:spPr>
          <a:xfrm flipH="false" flipV="false" rot="0">
            <a:off x="14218801" y="476188"/>
            <a:ext cx="3340703" cy="4114800"/>
          </a:xfrm>
          <a:custGeom>
            <a:avLst/>
            <a:gdLst/>
            <a:ahLst/>
            <a:cxnLst/>
            <a:rect r="r" b="b" t="t" l="l"/>
            <a:pathLst>
              <a:path h="4114800" w="3340703">
                <a:moveTo>
                  <a:pt x="0" y="0"/>
                </a:moveTo>
                <a:lnTo>
                  <a:pt x="3340703" y="0"/>
                </a:lnTo>
                <a:lnTo>
                  <a:pt x="334070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2628470" y="3408342"/>
            <a:ext cx="4837382" cy="2001824"/>
            <a:chOff x="0" y="0"/>
            <a:chExt cx="6449843" cy="2669099"/>
          </a:xfrm>
        </p:grpSpPr>
        <p:sp>
          <p:nvSpPr>
            <p:cNvPr name="TextBox 5" id="5"/>
            <p:cNvSpPr txBox="true"/>
            <p:nvPr/>
          </p:nvSpPr>
          <p:spPr>
            <a:xfrm rot="0">
              <a:off x="0" y="-19050"/>
              <a:ext cx="6449843" cy="651510"/>
            </a:xfrm>
            <a:prstGeom prst="rect">
              <a:avLst/>
            </a:prstGeom>
          </p:spPr>
          <p:txBody>
            <a:bodyPr anchor="t" rtlCol="false" tIns="0" lIns="0" bIns="0" rIns="0">
              <a:spAutoFit/>
            </a:bodyPr>
            <a:lstStyle/>
            <a:p>
              <a:pPr algn="l">
                <a:lnSpc>
                  <a:spcPts val="4094"/>
                </a:lnSpc>
              </a:pPr>
              <a:r>
                <a:rPr lang="en-US" sz="3149" spc="-31" b="true">
                  <a:solidFill>
                    <a:srgbClr val="2F5938"/>
                  </a:solidFill>
                  <a:latin typeface="League Spartan"/>
                  <a:ea typeface="League Spartan"/>
                  <a:cs typeface="League Spartan"/>
                  <a:sym typeface="League Spartan"/>
                </a:rPr>
                <a:t>Lead management</a:t>
              </a:r>
            </a:p>
          </p:txBody>
        </p:sp>
        <p:sp>
          <p:nvSpPr>
            <p:cNvPr name="TextBox 6" id="6"/>
            <p:cNvSpPr txBox="true"/>
            <p:nvPr/>
          </p:nvSpPr>
          <p:spPr>
            <a:xfrm rot="0">
              <a:off x="0" y="796518"/>
              <a:ext cx="6449843" cy="1872581"/>
            </a:xfrm>
            <a:prstGeom prst="rect">
              <a:avLst/>
            </a:prstGeom>
          </p:spPr>
          <p:txBody>
            <a:bodyPr anchor="t" rtlCol="false" tIns="0" lIns="0" bIns="0" rIns="0">
              <a:spAutoFit/>
            </a:bodyPr>
            <a:lstStyle/>
            <a:p>
              <a:pPr algn="l" marL="0" indent="0" lvl="0">
                <a:lnSpc>
                  <a:spcPts val="3777"/>
                </a:lnSpc>
              </a:pPr>
              <a:r>
                <a:rPr lang="en-US" sz="2660">
                  <a:solidFill>
                    <a:srgbClr val="545454"/>
                  </a:solidFill>
                  <a:latin typeface="Roboto"/>
                  <a:ea typeface="Roboto"/>
                  <a:cs typeface="Roboto"/>
                  <a:sym typeface="Roboto"/>
                </a:rPr>
                <a:t>You will get personal about managing your relationships with prospects</a:t>
              </a:r>
            </a:p>
          </p:txBody>
        </p:sp>
      </p:grpSp>
      <p:grpSp>
        <p:nvGrpSpPr>
          <p:cNvPr name="Group 7" id="7"/>
          <p:cNvGrpSpPr/>
          <p:nvPr/>
        </p:nvGrpSpPr>
        <p:grpSpPr>
          <a:xfrm rot="0">
            <a:off x="9381419" y="3351951"/>
            <a:ext cx="4837382" cy="2478074"/>
            <a:chOff x="0" y="0"/>
            <a:chExt cx="6449843" cy="3304099"/>
          </a:xfrm>
        </p:grpSpPr>
        <p:sp>
          <p:nvSpPr>
            <p:cNvPr name="TextBox 8" id="8"/>
            <p:cNvSpPr txBox="true"/>
            <p:nvPr/>
          </p:nvSpPr>
          <p:spPr>
            <a:xfrm rot="0">
              <a:off x="0" y="-19050"/>
              <a:ext cx="6449843" cy="651510"/>
            </a:xfrm>
            <a:prstGeom prst="rect">
              <a:avLst/>
            </a:prstGeom>
          </p:spPr>
          <p:txBody>
            <a:bodyPr anchor="t" rtlCol="false" tIns="0" lIns="0" bIns="0" rIns="0">
              <a:spAutoFit/>
            </a:bodyPr>
            <a:lstStyle/>
            <a:p>
              <a:pPr algn="l">
                <a:lnSpc>
                  <a:spcPts val="4095"/>
                </a:lnSpc>
              </a:pPr>
              <a:r>
                <a:rPr lang="en-US" sz="3150" spc="-31" b="true">
                  <a:solidFill>
                    <a:srgbClr val="2F5938"/>
                  </a:solidFill>
                  <a:latin typeface="League Spartan"/>
                  <a:ea typeface="League Spartan"/>
                  <a:cs typeface="League Spartan"/>
                  <a:sym typeface="League Spartan"/>
                </a:rPr>
                <a:t>Sales pipeline</a:t>
              </a:r>
            </a:p>
          </p:txBody>
        </p:sp>
        <p:sp>
          <p:nvSpPr>
            <p:cNvPr name="TextBox 9" id="9"/>
            <p:cNvSpPr txBox="true"/>
            <p:nvPr/>
          </p:nvSpPr>
          <p:spPr>
            <a:xfrm rot="0">
              <a:off x="0" y="796518"/>
              <a:ext cx="6449843" cy="2507581"/>
            </a:xfrm>
            <a:prstGeom prst="rect">
              <a:avLst/>
            </a:prstGeom>
          </p:spPr>
          <p:txBody>
            <a:bodyPr anchor="t" rtlCol="false" tIns="0" lIns="0" bIns="0" rIns="0">
              <a:spAutoFit/>
            </a:bodyPr>
            <a:lstStyle/>
            <a:p>
              <a:pPr algn="l" marL="0" indent="0" lvl="0">
                <a:lnSpc>
                  <a:spcPts val="3777"/>
                </a:lnSpc>
              </a:pPr>
              <a:r>
                <a:rPr lang="en-US" sz="2660">
                  <a:solidFill>
                    <a:srgbClr val="545454"/>
                  </a:solidFill>
                  <a:latin typeface="Roboto"/>
                  <a:ea typeface="Roboto"/>
                  <a:cs typeface="Roboto"/>
                  <a:sym typeface="Roboto"/>
                </a:rPr>
                <a:t>Your sales team will have an actionable view on their efforts and real-time data on their progress</a:t>
              </a:r>
            </a:p>
          </p:txBody>
        </p:sp>
      </p:grpSp>
      <p:grpSp>
        <p:nvGrpSpPr>
          <p:cNvPr name="Group 10" id="10"/>
          <p:cNvGrpSpPr/>
          <p:nvPr/>
        </p:nvGrpSpPr>
        <p:grpSpPr>
          <a:xfrm rot="0">
            <a:off x="2628470" y="6467441"/>
            <a:ext cx="4837382" cy="2516174"/>
            <a:chOff x="0" y="0"/>
            <a:chExt cx="6449843" cy="3354899"/>
          </a:xfrm>
        </p:grpSpPr>
        <p:sp>
          <p:nvSpPr>
            <p:cNvPr name="TextBox 11" id="11"/>
            <p:cNvSpPr txBox="true"/>
            <p:nvPr/>
          </p:nvSpPr>
          <p:spPr>
            <a:xfrm rot="0">
              <a:off x="0" y="-19050"/>
              <a:ext cx="6449843" cy="1337310"/>
            </a:xfrm>
            <a:prstGeom prst="rect">
              <a:avLst/>
            </a:prstGeom>
          </p:spPr>
          <p:txBody>
            <a:bodyPr anchor="t" rtlCol="false" tIns="0" lIns="0" bIns="0" rIns="0">
              <a:spAutoFit/>
            </a:bodyPr>
            <a:lstStyle/>
            <a:p>
              <a:pPr algn="l">
                <a:lnSpc>
                  <a:spcPts val="4095"/>
                </a:lnSpc>
              </a:pPr>
              <a:r>
                <a:rPr lang="en-US" sz="3150" spc="-31" b="true">
                  <a:solidFill>
                    <a:srgbClr val="2F5938"/>
                  </a:solidFill>
                  <a:latin typeface="League Spartan"/>
                  <a:ea typeface="League Spartan"/>
                  <a:cs typeface="League Spartan"/>
                  <a:sym typeface="League Spartan"/>
                </a:rPr>
                <a:t>Sales and Marketing alignement</a:t>
              </a:r>
            </a:p>
          </p:txBody>
        </p:sp>
        <p:sp>
          <p:nvSpPr>
            <p:cNvPr name="TextBox 12" id="12"/>
            <p:cNvSpPr txBox="true"/>
            <p:nvPr/>
          </p:nvSpPr>
          <p:spPr>
            <a:xfrm rot="0">
              <a:off x="0" y="1482318"/>
              <a:ext cx="6449843" cy="1872581"/>
            </a:xfrm>
            <a:prstGeom prst="rect">
              <a:avLst/>
            </a:prstGeom>
          </p:spPr>
          <p:txBody>
            <a:bodyPr anchor="t" rtlCol="false" tIns="0" lIns="0" bIns="0" rIns="0">
              <a:spAutoFit/>
            </a:bodyPr>
            <a:lstStyle/>
            <a:p>
              <a:pPr algn="l" marL="0" indent="0" lvl="0">
                <a:lnSpc>
                  <a:spcPts val="3777"/>
                </a:lnSpc>
              </a:pPr>
              <a:r>
                <a:rPr lang="en-US" sz="2660">
                  <a:solidFill>
                    <a:srgbClr val="545454"/>
                  </a:solidFill>
                  <a:latin typeface="Roboto"/>
                  <a:ea typeface="Roboto"/>
                  <a:cs typeface="Roboto"/>
                  <a:sym typeface="Roboto"/>
                </a:rPr>
                <a:t>Your sales and marketing teams will understand each other </a:t>
              </a:r>
            </a:p>
          </p:txBody>
        </p:sp>
      </p:grpSp>
      <p:grpSp>
        <p:nvGrpSpPr>
          <p:cNvPr name="Group 13" id="13"/>
          <p:cNvGrpSpPr/>
          <p:nvPr/>
        </p:nvGrpSpPr>
        <p:grpSpPr>
          <a:xfrm rot="0">
            <a:off x="9381419" y="6411050"/>
            <a:ext cx="5158224" cy="2516174"/>
            <a:chOff x="0" y="0"/>
            <a:chExt cx="6877632" cy="3354899"/>
          </a:xfrm>
        </p:grpSpPr>
        <p:sp>
          <p:nvSpPr>
            <p:cNvPr name="TextBox 14" id="14"/>
            <p:cNvSpPr txBox="true"/>
            <p:nvPr/>
          </p:nvSpPr>
          <p:spPr>
            <a:xfrm rot="0">
              <a:off x="0" y="-19050"/>
              <a:ext cx="6877632" cy="1337310"/>
            </a:xfrm>
            <a:prstGeom prst="rect">
              <a:avLst/>
            </a:prstGeom>
          </p:spPr>
          <p:txBody>
            <a:bodyPr anchor="t" rtlCol="false" tIns="0" lIns="0" bIns="0" rIns="0">
              <a:spAutoFit/>
            </a:bodyPr>
            <a:lstStyle/>
            <a:p>
              <a:pPr algn="l">
                <a:lnSpc>
                  <a:spcPts val="4095"/>
                </a:lnSpc>
              </a:pPr>
              <a:r>
                <a:rPr lang="en-US" sz="3150" spc="-31" b="true">
                  <a:solidFill>
                    <a:srgbClr val="2F5938"/>
                  </a:solidFill>
                  <a:latin typeface="League Spartan"/>
                  <a:ea typeface="League Spartan"/>
                  <a:cs typeface="League Spartan"/>
                  <a:sym typeface="League Spartan"/>
                </a:rPr>
                <a:t>Data collection and performance analysis</a:t>
              </a:r>
            </a:p>
          </p:txBody>
        </p:sp>
        <p:sp>
          <p:nvSpPr>
            <p:cNvPr name="TextBox 15" id="15"/>
            <p:cNvSpPr txBox="true"/>
            <p:nvPr/>
          </p:nvSpPr>
          <p:spPr>
            <a:xfrm rot="0">
              <a:off x="0" y="1482318"/>
              <a:ext cx="6877632" cy="1872581"/>
            </a:xfrm>
            <a:prstGeom prst="rect">
              <a:avLst/>
            </a:prstGeom>
          </p:spPr>
          <p:txBody>
            <a:bodyPr anchor="t" rtlCol="false" tIns="0" lIns="0" bIns="0" rIns="0">
              <a:spAutoFit/>
            </a:bodyPr>
            <a:lstStyle/>
            <a:p>
              <a:pPr algn="l" marL="0" indent="0" lvl="0">
                <a:lnSpc>
                  <a:spcPts val="3777"/>
                </a:lnSpc>
              </a:pPr>
              <a:r>
                <a:rPr lang="en-US" sz="2660">
                  <a:solidFill>
                    <a:srgbClr val="545454"/>
                  </a:solidFill>
                  <a:latin typeface="Roboto"/>
                  <a:ea typeface="Roboto"/>
                  <a:cs typeface="Roboto"/>
                  <a:sym typeface="Roboto"/>
                </a:rPr>
                <a:t>You will have factual information about what works and what doesn’t, backed up by data</a:t>
              </a:r>
            </a:p>
          </p:txBody>
        </p:sp>
      </p:grpSp>
      <p:sp>
        <p:nvSpPr>
          <p:cNvPr name="TextBox 16" id="16"/>
          <p:cNvSpPr txBox="true"/>
          <p:nvPr/>
        </p:nvSpPr>
        <p:spPr>
          <a:xfrm rot="0">
            <a:off x="1028700" y="542667"/>
            <a:ext cx="5724362" cy="1906651"/>
          </a:xfrm>
          <a:prstGeom prst="rect">
            <a:avLst/>
          </a:prstGeom>
        </p:spPr>
        <p:txBody>
          <a:bodyPr anchor="t" rtlCol="false" tIns="0" lIns="0" bIns="0" rIns="0">
            <a:spAutoFit/>
          </a:bodyPr>
          <a:lstStyle/>
          <a:p>
            <a:pPr algn="l">
              <a:lnSpc>
                <a:spcPts val="7630"/>
              </a:lnSpc>
            </a:pPr>
            <a:r>
              <a:rPr lang="en-US" sz="5869" spc="-58" b="true">
                <a:solidFill>
                  <a:srgbClr val="2F5938"/>
                </a:solidFill>
                <a:latin typeface="League Spartan"/>
                <a:ea typeface="League Spartan"/>
                <a:cs typeface="League Spartan"/>
                <a:sym typeface="League Spartan"/>
              </a:rPr>
              <a:t>My Hubspot superpowers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11696" y="6842703"/>
            <a:ext cx="7084601" cy="1490054"/>
            <a:chOff x="0" y="0"/>
            <a:chExt cx="9446135" cy="1986739"/>
          </a:xfrm>
        </p:grpSpPr>
        <p:sp>
          <p:nvSpPr>
            <p:cNvPr name="AutoShape 3" id="3"/>
            <p:cNvSpPr/>
            <p:nvPr/>
          </p:nvSpPr>
          <p:spPr>
            <a:xfrm rot="0">
              <a:off x="0" y="1838507"/>
              <a:ext cx="1263854" cy="148232"/>
            </a:xfrm>
            <a:prstGeom prst="rect">
              <a:avLst/>
            </a:prstGeom>
            <a:solidFill>
              <a:srgbClr val="2F5938"/>
            </a:solidFill>
          </p:spPr>
        </p:sp>
        <p:sp>
          <p:nvSpPr>
            <p:cNvPr name="TextBox 4" id="4"/>
            <p:cNvSpPr txBox="true"/>
            <p:nvPr/>
          </p:nvSpPr>
          <p:spPr>
            <a:xfrm rot="0">
              <a:off x="0" y="-57150"/>
              <a:ext cx="9446135" cy="1455302"/>
            </a:xfrm>
            <a:prstGeom prst="rect">
              <a:avLst/>
            </a:prstGeom>
          </p:spPr>
          <p:txBody>
            <a:bodyPr anchor="t" rtlCol="false" tIns="0" lIns="0" bIns="0" rIns="0">
              <a:spAutoFit/>
            </a:bodyPr>
            <a:lstStyle/>
            <a:p>
              <a:pPr algn="l">
                <a:lnSpc>
                  <a:spcPts val="8982"/>
                </a:lnSpc>
              </a:pPr>
              <a:r>
                <a:rPr lang="en-US" sz="6909" spc="-69" b="true">
                  <a:solidFill>
                    <a:srgbClr val="2F5938"/>
                  </a:solidFill>
                  <a:latin typeface="League Spartan"/>
                  <a:ea typeface="League Spartan"/>
                  <a:cs typeface="League Spartan"/>
                  <a:sym typeface="League Spartan"/>
                </a:rPr>
                <a:t>Let’s talk!</a:t>
              </a:r>
            </a:p>
          </p:txBody>
        </p:sp>
      </p:grpSp>
      <p:sp>
        <p:nvSpPr>
          <p:cNvPr name="AutoShape 5" id="5"/>
          <p:cNvSpPr/>
          <p:nvPr/>
        </p:nvSpPr>
        <p:spPr>
          <a:xfrm rot="0">
            <a:off x="9144000" y="0"/>
            <a:ext cx="9144000" cy="10287000"/>
          </a:xfrm>
          <a:prstGeom prst="rect">
            <a:avLst/>
          </a:prstGeom>
          <a:solidFill>
            <a:srgbClr val="2F5938"/>
          </a:solidFill>
        </p:spPr>
      </p:sp>
      <p:grpSp>
        <p:nvGrpSpPr>
          <p:cNvPr name="Group 6" id="6"/>
          <p:cNvGrpSpPr/>
          <p:nvPr/>
        </p:nvGrpSpPr>
        <p:grpSpPr>
          <a:xfrm rot="0">
            <a:off x="1028700" y="1028700"/>
            <a:ext cx="5246370" cy="5246370"/>
            <a:chOff x="0" y="0"/>
            <a:chExt cx="13716000" cy="13716000"/>
          </a:xfrm>
        </p:grpSpPr>
        <p:sp>
          <p:nvSpPr>
            <p:cNvPr name="Freeform 7" id="7"/>
            <p:cNvSpPr/>
            <p:nvPr/>
          </p:nvSpPr>
          <p:spPr>
            <a:xfrm flipH="false" flipV="false" rot="0">
              <a:off x="0" y="0"/>
              <a:ext cx="13716000" cy="13716000"/>
            </a:xfrm>
            <a:custGeom>
              <a:avLst/>
              <a:gdLst/>
              <a:ahLst/>
              <a:cxnLst/>
              <a:rect r="r" b="b" t="t" l="l"/>
              <a:pathLst>
                <a:path h="13716000" w="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2"/>
              <a:stretch>
                <a:fillRect l="-30400" t="0" r="-7685" b="-107258"/>
              </a:stretch>
            </a:blipFill>
          </p:spPr>
        </p:sp>
      </p:grpSp>
      <p:grpSp>
        <p:nvGrpSpPr>
          <p:cNvPr name="Group 8" id="8"/>
          <p:cNvGrpSpPr/>
          <p:nvPr/>
        </p:nvGrpSpPr>
        <p:grpSpPr>
          <a:xfrm rot="0">
            <a:off x="10362118" y="6351006"/>
            <a:ext cx="6897182" cy="2907294"/>
            <a:chOff x="0" y="0"/>
            <a:chExt cx="9196243" cy="3876392"/>
          </a:xfrm>
        </p:grpSpPr>
        <p:sp>
          <p:nvSpPr>
            <p:cNvPr name="TextBox 9" id="9"/>
            <p:cNvSpPr txBox="true"/>
            <p:nvPr/>
          </p:nvSpPr>
          <p:spPr>
            <a:xfrm rot="0">
              <a:off x="0" y="3063019"/>
              <a:ext cx="9196243" cy="813373"/>
            </a:xfrm>
            <a:prstGeom prst="rect">
              <a:avLst/>
            </a:prstGeom>
          </p:spPr>
          <p:txBody>
            <a:bodyPr anchor="t" rtlCol="false" tIns="0" lIns="0" bIns="0" rIns="0">
              <a:spAutoFit/>
            </a:bodyPr>
            <a:lstStyle/>
            <a:p>
              <a:pPr algn="l" marL="0" indent="0" lvl="0">
                <a:lnSpc>
                  <a:spcPts val="5111"/>
                </a:lnSpc>
              </a:pPr>
              <a:r>
                <a:rPr lang="en-US" sz="3599">
                  <a:solidFill>
                    <a:srgbClr val="FFFFFF"/>
                  </a:solidFill>
                  <a:latin typeface="Roboto"/>
                  <a:ea typeface="Roboto"/>
                  <a:cs typeface="Roboto"/>
                  <a:sym typeface="Roboto"/>
                </a:rPr>
                <a:t>linkedin.com/in/ruta-puistomaa/</a:t>
              </a:r>
            </a:p>
          </p:txBody>
        </p:sp>
        <p:sp>
          <p:nvSpPr>
            <p:cNvPr name="TextBox 10" id="10"/>
            <p:cNvSpPr txBox="true"/>
            <p:nvPr/>
          </p:nvSpPr>
          <p:spPr>
            <a:xfrm rot="0">
              <a:off x="0" y="1488647"/>
              <a:ext cx="9196243" cy="813373"/>
            </a:xfrm>
            <a:prstGeom prst="rect">
              <a:avLst/>
            </a:prstGeom>
          </p:spPr>
          <p:txBody>
            <a:bodyPr anchor="t" rtlCol="false" tIns="0" lIns="0" bIns="0" rIns="0">
              <a:spAutoFit/>
            </a:bodyPr>
            <a:lstStyle/>
            <a:p>
              <a:pPr algn="l" marL="0" indent="0" lvl="0">
                <a:lnSpc>
                  <a:spcPts val="5112"/>
                </a:lnSpc>
              </a:pPr>
              <a:r>
                <a:rPr lang="en-US" sz="3600">
                  <a:solidFill>
                    <a:srgbClr val="FFFFFF"/>
                  </a:solidFill>
                  <a:latin typeface="Roboto"/>
                  <a:ea typeface="Roboto"/>
                  <a:cs typeface="Roboto"/>
                  <a:sym typeface="Roboto"/>
                </a:rPr>
                <a:t>ruta.puistomaa</a:t>
              </a:r>
              <a:r>
                <a:rPr lang="en-US" sz="3600" u="none">
                  <a:solidFill>
                    <a:srgbClr val="FFFFFF"/>
                  </a:solidFill>
                  <a:latin typeface="Roboto"/>
                  <a:ea typeface="Roboto"/>
                  <a:cs typeface="Roboto"/>
                  <a:sym typeface="Roboto"/>
                </a:rPr>
                <a:t>@gmail.com</a:t>
              </a:r>
            </a:p>
          </p:txBody>
        </p:sp>
        <p:sp>
          <p:nvSpPr>
            <p:cNvPr name="TextBox 11" id="11"/>
            <p:cNvSpPr txBox="true"/>
            <p:nvPr/>
          </p:nvSpPr>
          <p:spPr>
            <a:xfrm rot="0">
              <a:off x="0" y="-85725"/>
              <a:ext cx="9196243" cy="813373"/>
            </a:xfrm>
            <a:prstGeom prst="rect">
              <a:avLst/>
            </a:prstGeom>
          </p:spPr>
          <p:txBody>
            <a:bodyPr anchor="t" rtlCol="false" tIns="0" lIns="0" bIns="0" rIns="0">
              <a:spAutoFit/>
            </a:bodyPr>
            <a:lstStyle/>
            <a:p>
              <a:pPr algn="l" marL="0" indent="0" lvl="0">
                <a:lnSpc>
                  <a:spcPts val="5112"/>
                </a:lnSpc>
              </a:pPr>
              <a:r>
                <a:rPr lang="en-US" sz="3600">
                  <a:solidFill>
                    <a:srgbClr val="FFFFFF"/>
                  </a:solidFill>
                  <a:latin typeface="Roboto"/>
                  <a:ea typeface="Roboto"/>
                  <a:cs typeface="Roboto"/>
                  <a:sym typeface="Roboto"/>
                </a:rPr>
                <a:t>262-227-1324</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DAEk_XzgWIk</dc:identifier>
  <dcterms:modified xsi:type="dcterms:W3CDTF">2011-08-01T06:04:30Z</dcterms:modified>
  <cp:revision>1</cp:revision>
  <dc:title>Hubspot work sample</dc:title>
</cp:coreProperties>
</file>